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20880" y="1347120"/>
            <a:ext cx="10222560" cy="8028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0880" y="4299840"/>
            <a:ext cx="10222560" cy="80280"/>
          </a:xfrm>
          <a:prstGeom prst="rect">
            <a:avLst/>
          </a:prstGeom>
          <a:blipFill>
            <a:blip r:embed="rId4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20880" y="1484640"/>
            <a:ext cx="10222560" cy="2742840"/>
          </a:xfrm>
          <a:prstGeom prst="rect">
            <a:avLst/>
          </a:prstGeom>
          <a:blipFill>
            <a:blip r:embed="rId5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649080" y="4069080"/>
            <a:ext cx="1080720" cy="1080720"/>
          </a:xfrm>
          <a:prstGeom prst="ellipse">
            <a:avLst/>
          </a:prstGeom>
          <a:blipFill>
            <a:blip r:embed="rId6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9757440" y="4177080"/>
            <a:ext cx="864360" cy="864360"/>
          </a:xfrm>
          <a:prstGeom prst="ellipse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6600" cy="303552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fr-FR" sz="9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11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01/10/2016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9592560" y="4289400"/>
            <a:ext cx="1193400" cy="639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C504B646-8714-46EA-BF31-9E09BE01C5F8}" type="slidenum"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Cliquez pour éditer le format du plan de texte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Second niveau de plan</a:t>
            </a:r>
            <a:endParaRPr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Troisième niveau de plan</a:t>
            </a:r>
            <a:endParaRPr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Quatrième niveau de plan</a:t>
            </a:r>
            <a:endParaRPr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fr-FR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Cliquez pour éditer le format du plan de texte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Second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Septième niveau de planModifiez les styles du texte du masque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45720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Deuxième niveau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73152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Troisième niveau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00584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Quatrième niveau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128016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Cinquième niveau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11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01/10/2016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11311200" y="6272640"/>
            <a:ext cx="6397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0D548E90-1138-45CE-857E-EA7F11CF120C}" type="slidenum">
              <a:rPr b="1"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05920" y="1432080"/>
            <a:ext cx="11693520" cy="303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80000"/>
              </a:lnSpc>
            </a:pPr>
            <a:r>
              <a:rPr lang="fr-FR" sz="9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Comment ouvrir et fermer un espace clos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070280" y="4389480"/>
            <a:ext cx="7890840" cy="106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Séquence 11 </a:t>
            </a:r>
            <a:r>
              <a:rPr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lang="fr-F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/ Séance 1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985320" y="317160"/>
            <a:ext cx="10058040" cy="1356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fr-FR" sz="4800" spc="-1" strike="noStrike" u="sng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Situation 1, suite</a:t>
            </a:r>
            <a:r>
              <a:rPr lang="fr-FR" sz="4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 : </a:t>
            </a:r>
            <a:r>
              <a:rPr lang="fr-FR" sz="4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
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90" name="Image 1" descr=""/>
          <p:cNvPicPr/>
          <p:nvPr/>
        </p:nvPicPr>
        <p:blipFill>
          <a:blip r:embed="rId1"/>
          <a:srcRect l="36113" t="26014" r="17570" b="11841"/>
          <a:stretch/>
        </p:blipFill>
        <p:spPr>
          <a:xfrm>
            <a:off x="3284280" y="1506960"/>
            <a:ext cx="6027120" cy="454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1" descr=""/>
          <p:cNvPicPr/>
          <p:nvPr/>
        </p:nvPicPr>
        <p:blipFill>
          <a:blip r:embed="rId1"/>
          <a:srcRect l="36412" t="26718" r="17669" b="11663"/>
          <a:stretch/>
        </p:blipFill>
        <p:spPr>
          <a:xfrm>
            <a:off x="218880" y="141840"/>
            <a:ext cx="5514480" cy="4159440"/>
          </a:xfrm>
          <a:prstGeom prst="rect">
            <a:avLst/>
          </a:prstGeom>
          <a:ln>
            <a:noFill/>
          </a:ln>
        </p:spPr>
      </p:pic>
      <p:pic>
        <p:nvPicPr>
          <p:cNvPr id="92" name="Image 2" descr=""/>
          <p:cNvPicPr/>
          <p:nvPr/>
        </p:nvPicPr>
        <p:blipFill>
          <a:blip r:embed="rId2"/>
          <a:srcRect l="36113" t="26545" r="17669" b="12195"/>
          <a:stretch/>
        </p:blipFill>
        <p:spPr>
          <a:xfrm>
            <a:off x="5898600" y="2204640"/>
            <a:ext cx="5627880" cy="419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r-FR" sz="5400" spc="-1" strike="noStrike" u="sng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Quel est le problème ?</a:t>
            </a:r>
            <a:r>
              <a:rPr lang="fr-FR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 </a:t>
            </a:r>
            <a:r>
              <a:rPr lang="fr-FR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
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28120" y="1880280"/>
            <a:ext cx="11436120" cy="4291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Nous avons vu que M Dupont avait un problème : </a:t>
            </a:r>
            <a:r>
              <a:rPr b="1" lang="fr-F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Clôturer son terrain tout en gardant un accès</a:t>
            </a: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Pour qu'un professionnel puisse l'aider à le résoudre, M Dupont doit </a:t>
            </a:r>
            <a:r>
              <a:rPr b="1" lang="fr-FR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exprimer son besoin par écrit afin d'améliorer la communication</a:t>
            </a: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 entre lui et le concepteur.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Celui-ci pourra alors lui proposer une </a:t>
            </a:r>
            <a:r>
              <a:rPr b="1" lang="fr-F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solution technique adaptée</a:t>
            </a:r>
            <a:r>
              <a:rPr lang="fr-F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94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94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4">
                                            <p:txEl>
                                              <p:p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96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94">
                                            <p:txEl>
                                              <p:pRg st="96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94">
                                            <p:txEl>
                                              <p:pRg st="96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4">
                                            <p:txEl>
                                              <p:pRg st="96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59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94">
                                            <p:txEl>
                                              <p:pRg st="259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94">
                                            <p:txEl>
                                              <p:pRg st="259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94">
                                            <p:txEl>
                                              <p:pRg st="259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069920" y="484560"/>
            <a:ext cx="10058040" cy="1635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r-FR" sz="4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PROBLème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73840" y="1840320"/>
            <a:ext cx="11049840" cy="34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Comment exprimer le besoin de M. Dupont de façon claire et précise pour que l’ingénieur puisse comprendre et y répondre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Quelles fonctions et quelles contraintes devraient respecter cette solution technique ? 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d"/>
  </p:transition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41360" y="360000"/>
            <a:ext cx="11314800" cy="2532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fr-FR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Objectifs :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En vous aidant de l’activité précédente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, vous devrez compléter le cahier des charges</a:t>
            </a: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que M. Dupont transmettra au concepteur afin que ce dernier puisse répondre à son besoin.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59800" y="2892240"/>
            <a:ext cx="10312200" cy="3587760"/>
          </a:xfrm>
          <a:prstGeom prst="foldedCorner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Qu’est-ce qu’un Cahier Des Charges Fonctionnel (cdcf)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C’est 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document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 permet de mettre par écrit les fonctions et les contraintes. Il correspond à une sorte de 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contrat de fabrication.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y trouve des 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fonctions principales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(liées à l’utilisateur de l’objet) et des 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fonctions contraintes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(liées aux contraintes de l’environnement extérieur). </a:t>
            </a:r>
            <a:r>
              <a:rPr lang="fr-F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Définition à recopier dans le lexique de ton classeur.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age 3" descr=""/>
          <p:cNvPicPr/>
          <p:nvPr/>
        </p:nvPicPr>
        <p:blipFill>
          <a:blip r:embed="rId1"/>
          <a:stretch/>
        </p:blipFill>
        <p:spPr>
          <a:xfrm>
            <a:off x="10296000" y="2476800"/>
            <a:ext cx="1530360" cy="133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1000"/>
                                        <p:tgtEl>
                                          <p:spTgt spid="97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97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97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97">
                                            <p:txEl>
                                              <p:pRg st="13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97">
                                            <p:txEl>
                                              <p:pRg st="1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97">
                                            <p:txEl>
                                              <p:pRg st="1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r-FR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Activités / Recherches de solutions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41360" y="1800000"/>
            <a:ext cx="11314800" cy="4955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fr-F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Consignes de travail :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73152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</a:t>
            </a:r>
            <a:r>
              <a:rPr lang="fr-FR" sz="2400" spc="-1" strike="noStrike" u="sng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ère</a:t>
            </a:r>
            <a:r>
              <a:rPr lang="fr-F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étape réflexion du groupe (5 minutes au brouillon) :</a:t>
            </a:r>
            <a:endParaRPr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Quelles seraient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les fonctions principales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d’une solution technique liées aux utilisateurs, envisageable pour répondre au besoin de M. Dupont ?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Quelles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fonctions contraintes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voyez-vous également pour ce projet ?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45720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</a:t>
            </a:r>
            <a:r>
              <a:rPr lang="fr-FR" sz="2400" spc="-1" strike="noStrike" u="sng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ème</a:t>
            </a:r>
            <a:r>
              <a:rPr lang="fr-F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étape compléter le cahier des charges (20 minutes) : </a:t>
            </a:r>
            <a:endParaRPr lang="fr-F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 l’aide de vos premières réflexions et du </a:t>
            </a:r>
            <a:r>
              <a:rPr b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document ressources</a:t>
            </a: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, vous devez compléter le tableau correspondant au CDCF rédigé entre M. Dupont et son concepteur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101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01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01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57" end="5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01">
                                            <p:txEl>
                                              <p:pRg st="357" end="5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01">
                                            <p:txEl>
                                              <p:pRg st="357" end="5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01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01">
                                            <p:txEl>
                                              <p:pRg st="2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3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01">
                                            <p:txEl>
                                              <p:pRg st="83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01">
                                            <p:txEl>
                                              <p:pRg st="83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2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01">
                                            <p:txEl>
                                              <p:pRg st="22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01">
                                            <p:txEl>
                                              <p:pRg st="22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98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01">
                                            <p:txEl>
                                              <p:pRg st="298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01">
                                            <p:txEl>
                                              <p:pRg st="298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101</TotalTime>
  <Application>LibreOffice/5.0.6.3$Windows_x86 LibreOffice_project/490fc03b25318460cfc54456516ea2519c11d1aa</Application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2016-09-06T15:06:41Z</dcterms:created>
  <dc:creator>Julie</dc:creator>
  <dc:language>fr-FR</dc:language>
  <dcterms:modified xsi:type="dcterms:W3CDTF">2016-10-01T16:40:52Z</dcterms:modified>
  <cp:revision>37</cp:revision>
  <dc:title>Comment ouvrir et fermer un espace clos 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